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3" r:id="rId2"/>
    <p:sldId id="272" r:id="rId3"/>
    <p:sldId id="279" r:id="rId4"/>
    <p:sldId id="283" r:id="rId5"/>
    <p:sldId id="318" r:id="rId6"/>
    <p:sldId id="317" r:id="rId7"/>
    <p:sldId id="316" r:id="rId8"/>
    <p:sldId id="264" r:id="rId9"/>
    <p:sldId id="265" r:id="rId10"/>
    <p:sldId id="313" r:id="rId11"/>
    <p:sldId id="270" r:id="rId12"/>
    <p:sldId id="31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2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6B3BB-0063-4545-B41B-31869B8C9081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D01EF-75C4-4BBD-B3A8-6EC8DEA83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316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 Address the 50-patient-per-center cap rationale – do you really need to set a limit?</a:t>
            </a:r>
          </a:p>
          <a:p>
            <a:r>
              <a:rPr lang="en-US" dirty="0"/>
              <a:t>So as to include at least 10-15 </a:t>
            </a:r>
            <a:r>
              <a:rPr lang="en-US" dirty="0" err="1"/>
              <a:t>centres</a:t>
            </a:r>
            <a:r>
              <a:rPr lang="en-US" dirty="0"/>
              <a:t> for a multicentric trial avoid bias from one center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DD757C-BAE9-43D0-B754-24583280A115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9513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consider multivariate regression analysis to identify predictors of mortality and</a:t>
            </a:r>
          </a:p>
          <a:p>
            <a:r>
              <a:rPr lang="en-US" dirty="0"/>
              <a:t>adverse outcomes (adjusting for age, cause of admission, SOFA, organ support).</a:t>
            </a:r>
          </a:p>
          <a:p>
            <a:r>
              <a:rPr lang="en-US" dirty="0"/>
              <a:t> Consider Kaplan-Meier survival curves or Cox regression if you&amp;#39;re examining time-to-</a:t>
            </a:r>
          </a:p>
          <a:p>
            <a:r>
              <a:rPr lang="en-US" dirty="0"/>
              <a:t>death.</a:t>
            </a:r>
          </a:p>
          <a:p>
            <a:r>
              <a:rPr lang="en-US" dirty="0"/>
              <a:t> State how missing data will be handled.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DD757C-BAE9-43D0-B754-24583280A115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6155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21291-CA92-4FCC-96E8-5D3B91A9A7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276B72-1644-419B-9415-CDF0EAAFD5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28142-8F6B-4C66-AB60-0E8412CF5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B5803-D162-44A0-B9A0-3BD27EB5110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38952-1AEA-474A-A81E-D1F7C197E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8B293-C95A-49FC-A3AD-51E35F6ED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76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12998-3EA0-4D75-8702-8594082B8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94ABDC-8CC4-45A2-941D-7A6D41F755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304FF-27AE-4BCD-AEEA-4128469D8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B5803-D162-44A0-B9A0-3BD27EB5110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F69FE-C948-4DAE-89F3-7D68A7C85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21C92B-BD48-435A-984B-F685F2748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098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FC4930-A9E2-4FA3-A821-292C68C285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978752-9EF4-4ABC-8FED-653AC7420C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E834D6-7B6E-4DC4-88C9-D73532FFB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B5803-D162-44A0-B9A0-3BD27EB5110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F5533-A59F-48B9-807D-B8B46628C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1DD21-418B-41B4-824F-9C364C9D7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77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A4180-CF84-4FCB-B685-0A583A674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6DE5-D5A1-4DAB-AEFF-C55CC80DA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F71FC-C454-47BD-84A0-A90B61F89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B5803-D162-44A0-B9A0-3BD27EB5110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E7990-722D-4DBD-A8E2-CB8D495A2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88900-4628-45E6-B43E-FDE0E2058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925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8130-3AC6-420C-8BE9-E1566CC3C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5C087F-32F3-4A0E-A45E-D69C45A74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44F44-66A5-498B-A317-29CA5572E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B5803-D162-44A0-B9A0-3BD27EB5110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6EB41-A13B-4C3F-89A0-C6F5890BC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67C79-5D55-4100-9B6C-8590C0D10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6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C87E3-8695-412E-8802-D1D368D10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5F031-E554-4399-936B-7D7C7493C9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2C67C3-63FE-4A2E-902C-BD49B271C2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82D1A6-23BB-4E64-BC65-DF566DAFB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B5803-D162-44A0-B9A0-3BD27EB5110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3CC5A0-7AC5-4B25-AAB2-37DBB14D9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D57145-B77D-4E47-AD8E-5047D2271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349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0A08F-6A43-4C2C-AD54-8E930A2D2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5C0E0E-7955-40E5-BCB2-2A8B68F26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7514B9-1574-4DAE-B6BD-4D2D693DE5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8916F6-6CF3-41CB-809A-45C0AB3FB3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99FD34-9EED-440C-A072-1171C6AD31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5CD95B-C880-4DEE-8922-9CE07C3DC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B5803-D162-44A0-B9A0-3BD27EB5110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39B924-0644-46F9-88E9-C319B3CDB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8F453D-DB69-4E97-88A8-E656DFE98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389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CE78C-1F78-4DDC-8C0D-74DE6000F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80EE95-2730-456A-8D94-A0FB6328A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B5803-D162-44A0-B9A0-3BD27EB5110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A26A4-7347-4EB1-B5C3-1E832041C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883D4C-52FA-4B61-8444-336A81AF0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80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D5ECB2-6991-4B2F-9B99-0DEA2C95A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B5803-D162-44A0-B9A0-3BD27EB5110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77E574-35CA-43DB-A985-9E490A5D1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8682B7-7D33-4C21-80D2-896CE16ED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70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74C6B-CB98-4CFC-B356-244F2D96D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56728-ED89-4D0B-9766-6E096DA14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6241C3-C390-4AF1-B909-893DADFAE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D26586-9370-465D-AD44-5435EDB8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B5803-D162-44A0-B9A0-3BD27EB5110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FEC69-823F-4F87-8E2A-1394FFCB0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52E485-96CA-4276-BA0A-D0C65E7FA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23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6A3ED-1F84-4578-98C5-26E167292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19CCA3-EADF-4F03-955C-594129ACFC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D83271-3821-45DC-9035-3B7FFC18DF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89454E-D85A-41CF-AB05-CFB20CC16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B5803-D162-44A0-B9A0-3BD27EB5110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C3ACB2-DE20-4A83-8DFA-DF7895C15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89A6FD-B973-4783-AF28-746C26893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201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222114-CB07-4C99-9687-570AB41D1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AE8C0-D5F4-4F40-919A-F02982FEE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1CB9B-CA1F-404E-86A9-0E9DE2B386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B5803-D162-44A0-B9A0-3BD27EB5110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6814BE-BCC1-4534-B123-5B55643550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22862-B35B-4939-9097-DEA79ED35B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575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23D5FF1-5C99-FFA3-CCCF-ED17863606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600201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/>
              <a:t>Title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3886200"/>
            <a:ext cx="6400800" cy="24384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Primary Investigator- </a:t>
            </a:r>
            <a:r>
              <a:rPr lang="en-US" dirty="0">
                <a:solidFill>
                  <a:schemeClr val="tx1"/>
                </a:solidFill>
              </a:rPr>
              <a:t>Dr </a:t>
            </a:r>
            <a:r>
              <a:rPr lang="en-US" dirty="0"/>
              <a:t>Narendra </a:t>
            </a:r>
            <a:r>
              <a:rPr lang="en-US" dirty="0" err="1"/>
              <a:t>Rungata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Co-investigator-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B638EC7-7224-6DE6-6D1C-F21E3F592C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9F332-2681-297A-D652-DA800EDD7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17" y="901148"/>
            <a:ext cx="11993218" cy="5830265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2000" dirty="0"/>
              <a:t>World Health Organization. Guidelines for establishing a poison </a:t>
            </a:r>
            <a:r>
              <a:rPr lang="en-US" sz="2000" dirty="0" err="1"/>
              <a:t>centre</a:t>
            </a:r>
            <a:r>
              <a:rPr lang="en-US" sz="2000" dirty="0"/>
              <a:t>. Geneva: WHO; 2020.accessed on 10th May, 2022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dirty="0" err="1"/>
              <a:t>Magalhães</a:t>
            </a:r>
            <a:r>
              <a:rPr lang="en-US" sz="2000" dirty="0"/>
              <a:t> AFA, Caldas ED. Occupational exposure and poisoning by chemical products in </a:t>
            </a:r>
            <a:r>
              <a:rPr lang="en-US" sz="2000" dirty="0" err="1"/>
              <a:t>thefederal</a:t>
            </a:r>
            <a:r>
              <a:rPr lang="en-US" sz="2000" dirty="0"/>
              <a:t> district. Rev Bras </a:t>
            </a:r>
            <a:r>
              <a:rPr lang="en-US" sz="2000" dirty="0" err="1"/>
              <a:t>Enferm</a:t>
            </a:r>
            <a:r>
              <a:rPr lang="en-US" sz="2000" dirty="0"/>
              <a:t> 2019;72:32–40. 10.1590/0034-7167-2017-0439 [DOI] [PubMed]</a:t>
            </a:r>
          </a:p>
          <a:p>
            <a:pPr marL="457200" indent="-457200" algn="just">
              <a:buAutoNum type="arabicPeriod" startAt="3"/>
            </a:pPr>
            <a:r>
              <a:rPr lang="en-US" sz="2000" dirty="0"/>
              <a:t>James SL, Castle CD, </a:t>
            </a:r>
            <a:r>
              <a:rPr lang="en-US" sz="2000" dirty="0" err="1"/>
              <a:t>Dingels</a:t>
            </a:r>
            <a:r>
              <a:rPr lang="en-US" sz="2000" dirty="0"/>
              <a:t> ZV, et al. Estimating global injuries morbidity and mortality: methods and data  used in the global burden of disease 2017 study. </a:t>
            </a:r>
            <a:r>
              <a:rPr lang="en-US" sz="2000" dirty="0" err="1"/>
              <a:t>Inj</a:t>
            </a:r>
            <a:r>
              <a:rPr lang="en-US" sz="2000" dirty="0"/>
              <a:t> </a:t>
            </a:r>
            <a:r>
              <a:rPr lang="en-US" sz="2000" dirty="0" err="1"/>
              <a:t>Prev</a:t>
            </a:r>
            <a:r>
              <a:rPr lang="en-US" sz="2000" dirty="0"/>
              <a:t> 2020;26:i125–53.10.1136/injuryprev-2019-043531</a:t>
            </a:r>
          </a:p>
          <a:p>
            <a:pPr marL="457200" indent="-457200" algn="just">
              <a:buAutoNum type="arabicPeriod" startAt="4"/>
            </a:pPr>
            <a:r>
              <a:rPr lang="en-US" sz="2000" dirty="0"/>
              <a:t>Mittal C, Singh S, Kumar-M P, Praveen Kumar, </a:t>
            </a:r>
            <a:r>
              <a:rPr lang="en-US" sz="2000" dirty="0" err="1"/>
              <a:t>Shoban</a:t>
            </a:r>
            <a:r>
              <a:rPr lang="en-US" sz="2000" dirty="0"/>
              <a:t> </a:t>
            </a:r>
            <a:r>
              <a:rPr lang="en-US" sz="2000" dirty="0" err="1"/>
              <a:t>Babu</a:t>
            </a:r>
            <a:r>
              <a:rPr lang="en-US" sz="2000" dirty="0"/>
              <a:t> </a:t>
            </a:r>
            <a:r>
              <a:rPr lang="en-US" sz="2000" dirty="0" err="1"/>
              <a:t>Varthya</a:t>
            </a:r>
            <a:r>
              <a:rPr lang="en-US" sz="2000" dirty="0"/>
              <a:t>. </a:t>
            </a:r>
            <a:r>
              <a:rPr lang="en-US" sz="2000" dirty="0" err="1"/>
              <a:t>Toxicoepidemiology</a:t>
            </a:r>
            <a:r>
              <a:rPr lang="en-US" sz="2000" dirty="0"/>
              <a:t> of poisoning exhibited in Indian population from 2010 to 2020: a systematic review and meta-</a:t>
            </a:r>
            <a:r>
              <a:rPr lang="en-US" sz="2000" dirty="0" err="1"/>
              <a:t>analysis.BMJ</a:t>
            </a:r>
            <a:r>
              <a:rPr lang="en-US" sz="2000" dirty="0"/>
              <a:t> Open 2021;11:e045182. </a:t>
            </a:r>
            <a:r>
              <a:rPr lang="en-US" sz="2000" dirty="0" err="1"/>
              <a:t>doi</a:t>
            </a:r>
            <a:r>
              <a:rPr lang="en-US" sz="2000" dirty="0"/>
              <a:t>: 10.1136/bmjopen-2020-045182</a:t>
            </a:r>
          </a:p>
          <a:p>
            <a:pPr marL="457200" indent="-457200" algn="just">
              <a:buAutoNum type="arabicPeriod" startAt="4"/>
            </a:pPr>
            <a:r>
              <a:rPr lang="en-US" sz="2000" dirty="0" err="1"/>
              <a:t>Boedeker</a:t>
            </a:r>
            <a:r>
              <a:rPr lang="en-US" sz="2000" dirty="0"/>
              <a:t> W, Watts M, </a:t>
            </a:r>
            <a:r>
              <a:rPr lang="en-US" sz="2000" dirty="0" err="1"/>
              <a:t>Clausing</a:t>
            </a:r>
            <a:r>
              <a:rPr lang="en-US" sz="2000" dirty="0"/>
              <a:t> P, et al. The global distribution of acute unintentional pesticide poisoning: estimations based on a systematic review. BMC Public Health 2020;20:1875.10.1186/s12889-020-09939-0</a:t>
            </a:r>
          </a:p>
          <a:p>
            <a:pPr marL="457200" indent="-457200" algn="just">
              <a:buAutoNum type="arabicPeriod" startAt="4"/>
            </a:pPr>
            <a:r>
              <a:rPr lang="en-US" sz="2000" dirty="0" err="1"/>
              <a:t>Kaale</a:t>
            </a:r>
            <a:r>
              <a:rPr lang="en-US" sz="2000" dirty="0"/>
              <a:t> E, Mori A, </a:t>
            </a:r>
            <a:r>
              <a:rPr lang="en-US" sz="2000" dirty="0" err="1"/>
              <a:t>Risha</a:t>
            </a:r>
            <a:r>
              <a:rPr lang="en-US" sz="2000" dirty="0"/>
              <a:t> P, </a:t>
            </a:r>
            <a:r>
              <a:rPr lang="en-US" sz="2000" dirty="0" err="1"/>
              <a:t>Hasham</a:t>
            </a:r>
            <a:r>
              <a:rPr lang="en-US" sz="2000" dirty="0"/>
              <a:t> S, </a:t>
            </a:r>
            <a:r>
              <a:rPr lang="en-US" sz="2000" dirty="0" err="1"/>
              <a:t>Mwambete</a:t>
            </a:r>
            <a:r>
              <a:rPr lang="en-US" sz="2000" dirty="0"/>
              <a:t> K. A retrospective study of poisoning a </a:t>
            </a:r>
            <a:r>
              <a:rPr lang="en-US" sz="2000" dirty="0" err="1"/>
              <a:t>Muhimbili</a:t>
            </a:r>
            <a:r>
              <a:rPr lang="en-US" sz="2000" dirty="0"/>
              <a:t> National Hospital in Dar-Es Salaam, Tanzania. Public Health Front. 2013;2(1):21–26.</a:t>
            </a:r>
          </a:p>
          <a:p>
            <a:pPr marL="457200" indent="-457200" algn="just">
              <a:buAutoNum type="arabicPeriod" startAt="4"/>
            </a:pPr>
            <a:r>
              <a:rPr lang="en-US" sz="2000" dirty="0" err="1"/>
              <a:t>Adepu</a:t>
            </a:r>
            <a:r>
              <a:rPr lang="en-US" sz="2000" dirty="0"/>
              <a:t> R, </a:t>
            </a:r>
            <a:r>
              <a:rPr lang="en-US" sz="2000" dirty="0" err="1"/>
              <a:t>Churi</a:t>
            </a:r>
            <a:r>
              <a:rPr lang="en-US" sz="2000" dirty="0"/>
              <a:t> S, </a:t>
            </a:r>
            <a:r>
              <a:rPr lang="en-US" sz="2000" dirty="0" err="1"/>
              <a:t>Jesslin</a:t>
            </a:r>
            <a:r>
              <a:rPr lang="en-US" sz="2000" dirty="0"/>
              <a:t> J. Assessment of prevalence and mortality incidences due to poisoning in a South Indian tertiary care teaching hospital. Indian J Pharm Sci. 2010;72(5):587–591</a:t>
            </a:r>
          </a:p>
          <a:p>
            <a:pPr marL="457200" indent="-457200" algn="just">
              <a:buAutoNum type="arabicPeriod" startAt="4"/>
            </a:pPr>
            <a:r>
              <a:rPr lang="en-US" sz="2000" dirty="0" err="1"/>
              <a:t>Rungta</a:t>
            </a:r>
            <a:r>
              <a:rPr lang="en-US" sz="2000" dirty="0"/>
              <a:t> N, Ray B, Bhalla A, </a:t>
            </a:r>
            <a:r>
              <a:rPr lang="en-US" sz="2000" dirty="0" err="1"/>
              <a:t>Samaddar</a:t>
            </a:r>
            <a:r>
              <a:rPr lang="en-US" sz="2000" dirty="0"/>
              <a:t> DP, Paul G, Prasad S, et al. Indian Society of Critical Care Medicine Position Statement: Approach to a Patient with Poisoning in the Emergency Room and Intensive Care Unit. Indian J </a:t>
            </a:r>
            <a:r>
              <a:rPr lang="en-US" sz="2000" dirty="0" err="1"/>
              <a:t>Crit</a:t>
            </a:r>
            <a:r>
              <a:rPr lang="en-US" sz="2000" dirty="0"/>
              <a:t> Care Med. 2024 Aug;28(Suppl 2):S217-S232.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CF027D8-DE7B-47BE-8F25-25AFB60E5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059" y="-484093"/>
            <a:ext cx="10860741" cy="2174782"/>
          </a:xfrm>
        </p:spPr>
        <p:txBody>
          <a:bodyPr/>
          <a:lstStyle/>
          <a:p>
            <a:r>
              <a:rPr lang="en-IN" b="1" dirty="0"/>
              <a:t>					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883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0A5E9A8-6C10-93AE-0AE2-62B469E162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833755"/>
            <a:ext cx="10515600" cy="1325563"/>
          </a:xfrm>
        </p:spPr>
        <p:txBody>
          <a:bodyPr/>
          <a:lstStyle/>
          <a:p>
            <a:r>
              <a:rPr lang="en-US" dirty="0"/>
              <a:t>			</a:t>
            </a:r>
            <a:r>
              <a:rPr lang="en-US" b="1" dirty="0"/>
              <a:t>CASE RECORD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PICS FROM SOFTWARE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D56E2F6-490D-6349-E304-9BC6E58C49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2C6FACE-A378-4F8D-8246-3F41E9D81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8260" y="1222375"/>
            <a:ext cx="10515600" cy="1325563"/>
          </a:xfrm>
        </p:spPr>
        <p:txBody>
          <a:bodyPr/>
          <a:lstStyle/>
          <a:p>
            <a:r>
              <a:rPr lang="en-US" b="1" dirty="0"/>
              <a:t>ETHICAL APPROVAL FROM DHARMAWALA</a:t>
            </a:r>
          </a:p>
        </p:txBody>
      </p:sp>
    </p:spTree>
    <p:extLst>
      <p:ext uri="{BB962C8B-B14F-4D97-AF65-F5344CB8AC3E}">
        <p14:creationId xmlns:p14="http://schemas.microsoft.com/office/powerpoint/2010/main" val="3872480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275DBA5-6C9A-E96C-BACB-104C210301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				Introduction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Poisoning is a significant global health problem and one of the leading causes of morbidity and mortality in India.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WHO in 2019, estimated that unintentional poisoning caused 84,278 deaths and loss of 5million years of healthy life (disability-adjusted)years.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As per WHO global estimates (2019) 5.5% of the global population aged 15-64 years uses drugs at least once.</a:t>
            </a: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AyanthiKarunarathne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et al did systemic review on published Indian studies on poisoning reporting 16,659 poisoning deaths between 1999 and 2018 through literature research.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As the incidence of poisoning with adulterated products and polypharmacy is increasing, general awareness of the public,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aswell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as of physicians, are one of the solutions to decrease the magnitude of mortality and morbidity due to poisoning.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B7BB6D5-0B5D-F1B6-FD5D-345715FC36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			Need of the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9372600" cy="5257800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literature published on poisonings in India is regional and highlights only the tip of the iceberg.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Randomized control trials on poisoning management are not feasible and data collection is difficult unless there is National registry.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Experts suggests many solutions such as restricting availability, adulterating its taste, educating pesticide users, setting up control centers, online quick diagnosis and management guidelines, 24/7 help lines with expert and general awareness of populations as well as physicians, to decrease the incidence of poisonings.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Thus, we need to study the epidemiology and pattern of poisoning, clinical features of disease, geographical and regional differences in presentations, resources, treatment strategies and outcome.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Thus, the Toxicology Taskforce, led by Dr Narendra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Rungata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Past President ISCCM, plans to develop a software to collect comprehensive data on the epidemiology of poisonings in India.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C3474CE-544B-014F-64A2-3754FCA480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D4BED71-9667-4A15-813F-DCAFB7F20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8440" y="681037"/>
            <a:ext cx="10515600" cy="1325563"/>
          </a:xfrm>
        </p:spPr>
        <p:txBody>
          <a:bodyPr/>
          <a:lstStyle/>
          <a:p>
            <a:r>
              <a:rPr lang="en-US" b="1" dirty="0"/>
              <a:t>	Aims and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438E8-1809-4903-9A30-E59630980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Primary objective: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1. To study the current epidemiology of poisonings in India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2. To compare the epidemiological pattern of poisoning with data of previous years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Secondary objectives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1. To find the pattern of presenting symptoms for various poisonings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2. To determine the outcome (Length of stay, mortality) of various poisonings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3. To find gaps between knowledge (guidelines) and practice amongst various hospitals and regions.</a:t>
            </a:r>
          </a:p>
        </p:txBody>
      </p:sp>
    </p:spTree>
    <p:extLst>
      <p:ext uri="{BB962C8B-B14F-4D97-AF65-F5344CB8AC3E}">
        <p14:creationId xmlns:p14="http://schemas.microsoft.com/office/powerpoint/2010/main" val="899424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8FB601-D2CF-32DE-7EEC-073EF0C2B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792219-169A-526C-50B1-EB68315096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6E26A-2917-0250-9543-EA2D8B965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2353" y="1416424"/>
            <a:ext cx="11281108" cy="52884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Study design</a:t>
            </a:r>
          </a:p>
          <a:p>
            <a:pPr marL="0" indent="0">
              <a:buNone/>
            </a:pPr>
            <a:r>
              <a:rPr lang="en-US" sz="2400" dirty="0"/>
              <a:t>Prospective observational multicentric longitudinal national cohort study</a:t>
            </a:r>
          </a:p>
          <a:p>
            <a:pPr marL="0" indent="0">
              <a:buNone/>
            </a:pPr>
            <a:r>
              <a:rPr lang="en-US" sz="2400" b="1" dirty="0"/>
              <a:t>Setting</a:t>
            </a:r>
          </a:p>
          <a:p>
            <a:pPr marL="0" indent="0">
              <a:buNone/>
            </a:pPr>
            <a:r>
              <a:rPr lang="en-US" sz="2400" dirty="0"/>
              <a:t>This study is to be conducted at any Indian hospital managing poisoning patients </a:t>
            </a:r>
          </a:p>
          <a:p>
            <a:pPr marL="0" indent="0">
              <a:buNone/>
            </a:pPr>
            <a:r>
              <a:rPr lang="en-US" sz="2400" b="1" dirty="0"/>
              <a:t>Study Population </a:t>
            </a:r>
          </a:p>
          <a:p>
            <a:pPr marL="0" indent="0">
              <a:buNone/>
            </a:pPr>
            <a:r>
              <a:rPr lang="en-US" sz="2400" dirty="0"/>
              <a:t>All patients aged &gt;18 years admitted to hospital with diagnosis of poisoning/ drug overdose</a:t>
            </a:r>
          </a:p>
          <a:p>
            <a:pPr marL="0" indent="0">
              <a:buNone/>
            </a:pPr>
            <a:r>
              <a:rPr lang="en-US" sz="2400" b="1" dirty="0"/>
              <a:t>Study duration</a:t>
            </a:r>
          </a:p>
          <a:p>
            <a:pPr marL="0" indent="0">
              <a:buNone/>
            </a:pPr>
            <a:r>
              <a:rPr lang="en-US" sz="2400" dirty="0"/>
              <a:t>One year</a:t>
            </a:r>
          </a:p>
          <a:p>
            <a:pPr marL="0" indent="0">
              <a:buNone/>
            </a:pPr>
            <a:r>
              <a:rPr lang="en-US" sz="2400" b="1" dirty="0"/>
              <a:t>Patient Recruitment</a:t>
            </a:r>
          </a:p>
          <a:p>
            <a:pPr marL="0" indent="0">
              <a:buNone/>
            </a:pPr>
            <a:r>
              <a:rPr lang="en-US" sz="2400" dirty="0"/>
              <a:t>Hospitals across India will be contacted to register their institutes in this study as appropriate.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3C1FE74-67BB-4938-8E4D-5624EC02D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				Methodology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048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4C62E0C-2EBC-98B8-3B88-53EA650C8D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2BA65-3372-4CBF-476D-1FD0DB616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94" y="1690687"/>
            <a:ext cx="11396479" cy="50016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   Inclusion criteria: 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Age more than 18 years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admitted to hospital with diagnosis of poisoning/ drug overdose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   Exclusion criteria: </a:t>
            </a:r>
          </a:p>
          <a:p>
            <a:r>
              <a:rPr lang="en-US" dirty="0"/>
              <a:t>Nil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F4CB2BF-D29A-4889-803C-DF2FD65F7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			</a:t>
            </a:r>
            <a:br>
              <a:rPr lang="en-IN" b="1" dirty="0"/>
            </a:br>
            <a:r>
              <a:rPr lang="en-IN" b="1" dirty="0"/>
              <a:t>		Inclusion and Exclusion Criteria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3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CBA53-500B-86AB-BE30-8768798DE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76A3A00-AF58-3CAB-7ABA-A478A95BC5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6799D-59F6-2570-DBA7-97926AF08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94" y="1425388"/>
            <a:ext cx="11422985" cy="5279522"/>
          </a:xfrm>
        </p:spPr>
        <p:txBody>
          <a:bodyPr>
            <a:normAutofit/>
          </a:bodyPr>
          <a:lstStyle/>
          <a:p>
            <a:pPr algn="just"/>
            <a:endParaRPr lang="en-US" sz="2400" dirty="0"/>
          </a:p>
          <a:p>
            <a:pPr algn="just"/>
            <a:r>
              <a:rPr lang="en-US" sz="2400" dirty="0"/>
              <a:t>There will be no direct patient contact or intervention </a:t>
            </a:r>
          </a:p>
          <a:p>
            <a:pPr algn="just"/>
            <a:r>
              <a:rPr lang="en-US" sz="2400" dirty="0"/>
              <a:t>Treatment will be as per local hospital protocol or as per the treating team</a:t>
            </a:r>
          </a:p>
          <a:p>
            <a:pPr algn="just"/>
            <a:r>
              <a:rPr lang="en-US" sz="2400" dirty="0"/>
              <a:t>Local coordinators will guarantee the integrity of data collection and ensure timely completion of CRFs (Case record form)</a:t>
            </a:r>
          </a:p>
          <a:p>
            <a:pPr algn="just"/>
            <a:r>
              <a:rPr lang="en-US" sz="2400" dirty="0"/>
              <a:t>All patients will be followed up till discharge/ death for outcome</a:t>
            </a:r>
          </a:p>
          <a:p>
            <a:pPr algn="just"/>
            <a:r>
              <a:rPr lang="en-US" sz="2400" dirty="0"/>
              <a:t>Each participating center: Study protocol &amp; standardized case report forms (CRFs)</a:t>
            </a:r>
          </a:p>
          <a:p>
            <a:pPr algn="just"/>
            <a:r>
              <a:rPr lang="en-US" sz="2400" dirty="0"/>
              <a:t>Standardized CRF: Electronic </a:t>
            </a:r>
          </a:p>
          <a:p>
            <a:pPr algn="just"/>
            <a:r>
              <a:rPr lang="en-US" sz="2400" dirty="0"/>
              <a:t>The contributors of data from all ICUs will be given the status of collaborators/authors as per the decision of the steering committee.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3047FA4-38B8-4409-971C-9EFBC01EB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				Data collection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639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DF01C69-F109-0616-597B-1E7C7C8015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C06FF-6511-A46A-179A-2C6CDC252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281" y="1595718"/>
            <a:ext cx="11337595" cy="5109192"/>
          </a:xfrm>
        </p:spPr>
        <p:txBody>
          <a:bodyPr>
            <a:normAutofit/>
          </a:bodyPr>
          <a:lstStyle/>
          <a:p>
            <a:r>
              <a:rPr lang="en-US" sz="2400" dirty="0"/>
              <a:t>Multi-center, prospective observational cohort study</a:t>
            </a:r>
          </a:p>
          <a:p>
            <a:r>
              <a:rPr lang="en-US" sz="2400" dirty="0"/>
              <a:t>Categorical data will be reported as percentages</a:t>
            </a:r>
          </a:p>
          <a:p>
            <a:r>
              <a:rPr lang="en-US" sz="2400" dirty="0"/>
              <a:t>Continuous data will be reported as mean ± SD</a:t>
            </a:r>
          </a:p>
          <a:p>
            <a:r>
              <a:rPr lang="en-US" sz="2400" dirty="0"/>
              <a:t>Ordinal data will be reported as median (IQR)</a:t>
            </a:r>
          </a:p>
          <a:p>
            <a:r>
              <a:rPr lang="en-US" sz="2400" dirty="0"/>
              <a:t>Qualitative variables will be estimated using Chi square test</a:t>
            </a:r>
          </a:p>
          <a:p>
            <a:r>
              <a:rPr lang="en-US" sz="2400" dirty="0"/>
              <a:t>A two-sided p-value &lt; 0.05 will be considered statistically significant</a:t>
            </a:r>
          </a:p>
          <a:p>
            <a:r>
              <a:rPr lang="en-US" sz="2400" dirty="0"/>
              <a:t>Multivariate regression analysis will be considered to identify predictors of mortality and adverse outcomes</a:t>
            </a:r>
          </a:p>
          <a:p>
            <a:r>
              <a:rPr lang="en-US" sz="2400" dirty="0"/>
              <a:t>Statistical analysis will be performed by the SPSS software package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83EDD64-B8A7-41C0-83A1-ECD42F232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			Statistical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486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33D1F7C-2293-EDAB-6E83-FC86D5905F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EE708-1D1D-A928-B0F0-D5BE719A8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1690688"/>
            <a:ext cx="11571487" cy="4987716"/>
          </a:xfrm>
        </p:spPr>
        <p:txBody>
          <a:bodyPr>
            <a:normAutofit/>
          </a:bodyPr>
          <a:lstStyle/>
          <a:p>
            <a:r>
              <a:rPr lang="en-US" sz="2400" dirty="0"/>
              <a:t>Institutional Ethics Committee (IEC) approval is mandatory</a:t>
            </a:r>
          </a:p>
          <a:p>
            <a:r>
              <a:rPr lang="en-US" sz="2400" dirty="0"/>
              <a:t>The PI will apply for CTRI registration and enrolled hospital EC approval will be uploaded subsequently </a:t>
            </a:r>
          </a:p>
          <a:p>
            <a:r>
              <a:rPr lang="en-US" sz="2400" dirty="0"/>
              <a:t>Prospective Observational Cohort study</a:t>
            </a:r>
          </a:p>
          <a:p>
            <a:r>
              <a:rPr lang="en-US" sz="2400" dirty="0">
                <a:sym typeface="Wingdings" panose="05000000000000000000" pitchFamily="2" charset="2"/>
              </a:rPr>
              <a:t>This is an observational study and involves the capture of data from the patient charts </a:t>
            </a:r>
          </a:p>
          <a:p>
            <a:r>
              <a:rPr lang="en-US" sz="2400" dirty="0">
                <a:sym typeface="Wingdings" panose="05000000000000000000" pitchFamily="2" charset="2"/>
              </a:rPr>
              <a:t>There is no direct patient contact or intervention, hence consent is not mandatory</a:t>
            </a:r>
          </a:p>
          <a:p>
            <a:r>
              <a:rPr lang="en-US" sz="2400" dirty="0">
                <a:sym typeface="Wingdings" panose="05000000000000000000" pitchFamily="2" charset="2"/>
              </a:rPr>
              <a:t>Strict confidentiality, secure data handling, and anonymization of personal identifiers</a:t>
            </a:r>
          </a:p>
          <a:p>
            <a:r>
              <a:rPr lang="en-US" sz="2400" dirty="0"/>
              <a:t>This study will aim to benefit future clinical care or policy without posing harm</a:t>
            </a:r>
            <a:endParaRPr lang="en-US" sz="2400" dirty="0">
              <a:sym typeface="Wingdings" panose="05000000000000000000" pitchFamily="2" charset="2"/>
            </a:endParaRPr>
          </a:p>
          <a:p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128471C-1D46-4D3A-B3B8-77DADF601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			Ethical considerations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899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1174</Words>
  <Application>Microsoft Office PowerPoint</Application>
  <PresentationFormat>Widescreen</PresentationFormat>
  <Paragraphs>91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Office Theme</vt:lpstr>
      <vt:lpstr>Title </vt:lpstr>
      <vt:lpstr>    Introduction </vt:lpstr>
      <vt:lpstr>   Need of the study</vt:lpstr>
      <vt:lpstr> Aims and objectives</vt:lpstr>
      <vt:lpstr>    Methodology</vt:lpstr>
      <vt:lpstr>      Inclusion and Exclusion Criteria</vt:lpstr>
      <vt:lpstr>    Data collection</vt:lpstr>
      <vt:lpstr>   Statistical analysis</vt:lpstr>
      <vt:lpstr>   Ethical considerations </vt:lpstr>
      <vt:lpstr>     References</vt:lpstr>
      <vt:lpstr>   CASE RECORD FORM</vt:lpstr>
      <vt:lpstr>ETHICAL APPROVAL FROM DHARMAWALA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Sudhir Kumar</cp:lastModifiedBy>
  <cp:revision>10</cp:revision>
  <dcterms:created xsi:type="dcterms:W3CDTF">2026-01-21T09:03:22Z</dcterms:created>
  <dcterms:modified xsi:type="dcterms:W3CDTF">2026-02-24T12:14:13Z</dcterms:modified>
</cp:coreProperties>
</file>